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lmarai" charset="1" panose="00000000000000000000"/>
      <p:regular r:id="rId23"/>
    </p:embeddedFont>
    <p:embeddedFont>
      <p:font typeface="Almarai Bold" charset="1" panose="00000000000000000000"/>
      <p:regular r:id="rId24"/>
    </p:embeddedFont>
    <p:embeddedFont>
      <p:font typeface="DM Sans Bold" charset="1" panose="00000000000000000000"/>
      <p:regular r:id="rId25"/>
    </p:embeddedFont>
    <p:embeddedFont>
      <p:font typeface="DM Sans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jpe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7.jpeg" Type="http://schemas.openxmlformats.org/officeDocument/2006/relationships/image"/><Relationship Id="rId12" Target="../media/image28.jpeg" Type="http://schemas.openxmlformats.org/officeDocument/2006/relationships/image"/><Relationship Id="rId13" Target="../media/image29.jpe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16" Target="../media/image5.png" Type="http://schemas.openxmlformats.org/officeDocument/2006/relationships/image"/><Relationship Id="rId17" Target="../media/image8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Relationship Id="rId8" Target="../media/image24.jpe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0"/>
                  </a:move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lose/>
                </a:path>
              </a:pathLst>
            </a:custGeom>
            <a:blipFill>
              <a:blip r:embed="rId5"/>
              <a:stretch>
                <a:fillRect l="-86705" t="0" r="-8670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21428" t="0" r="-2142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5137" t="0" r="-156354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3748" y="6965005"/>
            <a:ext cx="5689887" cy="44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Presented by: Team Fafa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3301008"/>
            <a:ext cx="7776562" cy="2920027"/>
            <a:chOff x="0" y="0"/>
            <a:chExt cx="10368749" cy="389336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0368749" cy="1964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466"/>
                </a:lnSpc>
              </a:pPr>
              <a:r>
                <a:rPr lang="en-US" sz="9555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29103"/>
              <a:ext cx="9642019" cy="1964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466"/>
                </a:lnSpc>
              </a:pPr>
              <a:r>
                <a:rPr lang="en-US" sz="9555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549972" y="1028700"/>
            <a:ext cx="2094485" cy="2094485"/>
          </a:xfrm>
          <a:custGeom>
            <a:avLst/>
            <a:gdLst/>
            <a:ahLst/>
            <a:cxnLst/>
            <a:rect r="r" b="b" t="t" l="l"/>
            <a:pathLst>
              <a:path h="2094485" w="2094485">
                <a:moveTo>
                  <a:pt x="0" y="0"/>
                </a:moveTo>
                <a:lnTo>
                  <a:pt x="2094485" y="0"/>
                </a:lnTo>
                <a:lnTo>
                  <a:pt x="2094485" y="2094485"/>
                </a:lnTo>
                <a:lnTo>
                  <a:pt x="0" y="20944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619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377" y="2261548"/>
            <a:ext cx="3597403" cy="13130362"/>
            <a:chOff x="0" y="0"/>
            <a:chExt cx="862412" cy="3147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06827" y="2689471"/>
            <a:ext cx="3095834" cy="308374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665" r="223" b="-1666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60780" y="2261548"/>
            <a:ext cx="3597403" cy="13130362"/>
            <a:chOff x="0" y="0"/>
            <a:chExt cx="862412" cy="3147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74994" y="2689471"/>
            <a:ext cx="3095834" cy="308374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7031" r="223" b="-2630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61197" y="-3076614"/>
            <a:ext cx="7200900" cy="10287000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4474097" y="-509429"/>
            <a:ext cx="7200900" cy="10287000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716827" y="447262"/>
            <a:ext cx="6854345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JOBDESK</a:t>
            </a:r>
          </a:p>
        </p:txBody>
      </p:sp>
      <p:grpSp>
        <p:nvGrpSpPr>
          <p:cNvPr name="Group 23" id="23"/>
          <p:cNvGrpSpPr/>
          <p:nvPr/>
        </p:nvGrpSpPr>
        <p:grpSpPr>
          <a:xfrm rot="5400000">
            <a:off x="5748395" y="267514"/>
            <a:ext cx="1224824" cy="12248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78817" y="5989191"/>
            <a:ext cx="3123845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BISMA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205" y="6771954"/>
            <a:ext cx="2633068" cy="37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Team Leader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10436" y="5989191"/>
            <a:ext cx="2298092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JOKO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42948" y="6771954"/>
            <a:ext cx="2633068" cy="37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Supervisor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72273" y="405307"/>
            <a:ext cx="1456246" cy="85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03055" y="2531416"/>
            <a:ext cx="4136489" cy="456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</a:t>
            </a: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impin jalannya proyek secara keseluruhan.</a:t>
            </a: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Mengatur jadwal, membagi tugas, dan memantau progres setiap divisi.</a:t>
            </a: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Mengambil keputusan teknis dan non-teknis penting.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53458" y="2540941"/>
            <a:ext cx="4136489" cy="72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83" indent="-239192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Mengawa</a:t>
            </a:r>
            <a:r>
              <a:rPr lang="en-US" sz="22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si implementasi dan kesesuaian proyek dengan perencanaan yang telah disusun.</a:t>
            </a:r>
          </a:p>
          <a:p>
            <a:pPr algn="l" marL="478383" indent="-239192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Memberikan saran teknis dan melakukan evaluasi berkala kepada seluruh anggota tim.</a:t>
            </a:r>
          </a:p>
          <a:p>
            <a:pPr algn="l" marL="478383" indent="-239192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Membantu Team Leader dalam pengambilan keputusan strategis selama proses pengembangan.</a:t>
            </a:r>
          </a:p>
          <a:p>
            <a:pPr algn="l" marL="478383" indent="-239192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Terjun langsung membantu anggota tim dalam menyelesaikan hambatan teknis maupun non-teknis, guna memastikan semua pekerjaan berjalan lancar dan sesuai target.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377" y="2261548"/>
            <a:ext cx="3597403" cy="13130362"/>
            <a:chOff x="0" y="0"/>
            <a:chExt cx="862412" cy="3147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06827" y="2689471"/>
            <a:ext cx="3095834" cy="308374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4702" r="223" b="-862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60780" y="2261548"/>
            <a:ext cx="3597403" cy="13130362"/>
            <a:chOff x="0" y="0"/>
            <a:chExt cx="862412" cy="3147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74994" y="2689471"/>
            <a:ext cx="3095834" cy="308374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3138" t="-29725" r="-18778" b="-60344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61197" y="-3076614"/>
            <a:ext cx="7200900" cy="10287000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4474097" y="-509429"/>
            <a:ext cx="7200900" cy="10287000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716827" y="447262"/>
            <a:ext cx="6854345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JOBDESK</a:t>
            </a:r>
          </a:p>
        </p:txBody>
      </p:sp>
      <p:grpSp>
        <p:nvGrpSpPr>
          <p:cNvPr name="Group 23" id="23"/>
          <p:cNvGrpSpPr/>
          <p:nvPr/>
        </p:nvGrpSpPr>
        <p:grpSpPr>
          <a:xfrm rot="5400000">
            <a:off x="5748395" y="267514"/>
            <a:ext cx="1224824" cy="12248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78817" y="5989191"/>
            <a:ext cx="3123845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MEDY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205" y="6771954"/>
            <a:ext cx="2633068" cy="37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KA Staff Team AI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10436" y="5989191"/>
            <a:ext cx="2298092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FARIZ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42948" y="6771954"/>
            <a:ext cx="2633068" cy="37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Staff Team AI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03055" y="2531416"/>
            <a:ext cx="4136489" cy="502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</a:t>
            </a: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impin pengembangan modul face recognition.</a:t>
            </a: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Melatih dan menguji model pengenalan wajah.</a:t>
            </a: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Menentukan standar akurasi dan validasi data pengguna.</a:t>
            </a: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Mengolah dataset wajah mahasiswa.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53458" y="2540941"/>
            <a:ext cx="4136489" cy="391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152" indent="-271576" lvl="1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Integra</a:t>
            </a:r>
            <a:r>
              <a:rPr lang="en-US" sz="25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si model AI dengan kamera dan sistem backend.</a:t>
            </a:r>
          </a:p>
          <a:p>
            <a:pPr algn="l" marL="543152" indent="-271576" lvl="1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</a:t>
            </a:r>
            <a:r>
              <a:rPr lang="en-US" sz="25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enangani deteksi wajah secara real-time</a:t>
            </a:r>
          </a:p>
          <a:p>
            <a:pPr algn="l" marL="543152" indent="-271576" lvl="1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Bertanggung jawab atas logging hasil absensi dari AI ke database.</a:t>
            </a:r>
          </a:p>
          <a:p>
            <a:pPr algn="l">
              <a:lnSpc>
                <a:spcPts val="33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377" y="2261548"/>
            <a:ext cx="3597403" cy="13130362"/>
            <a:chOff x="0" y="0"/>
            <a:chExt cx="862412" cy="3147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06827" y="2689471"/>
            <a:ext cx="3095834" cy="308374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665" r="223" b="-1666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60780" y="2261548"/>
            <a:ext cx="3597403" cy="13130362"/>
            <a:chOff x="0" y="0"/>
            <a:chExt cx="862412" cy="3147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74994" y="2689471"/>
            <a:ext cx="3095834" cy="308374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6665" r="223" b="-1666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61197" y="-3076614"/>
            <a:ext cx="7200900" cy="10287000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4474097" y="-509429"/>
            <a:ext cx="7200900" cy="10287000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716827" y="447262"/>
            <a:ext cx="6854345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JOBDESK</a:t>
            </a:r>
          </a:p>
        </p:txBody>
      </p:sp>
      <p:grpSp>
        <p:nvGrpSpPr>
          <p:cNvPr name="Group 23" id="23"/>
          <p:cNvGrpSpPr/>
          <p:nvPr/>
        </p:nvGrpSpPr>
        <p:grpSpPr>
          <a:xfrm rot="5400000">
            <a:off x="5748395" y="267514"/>
            <a:ext cx="1224824" cy="12248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78817" y="5989191"/>
            <a:ext cx="3123845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DEVAN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205" y="6771954"/>
            <a:ext cx="2633068" cy="37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Staff Team AI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10436" y="5989191"/>
            <a:ext cx="2298092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YUSA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42948" y="6771954"/>
            <a:ext cx="2633068" cy="37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Staff Team AI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16036" y="2146912"/>
            <a:ext cx="4136489" cy="411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  <a:spcBef>
                <a:spcPct val="0"/>
              </a:spcBef>
            </a:pP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Memberi nama file dataset secara rapi (misal: bisma_1.jpg, joko_2.jpg).</a:t>
            </a: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Memastikan folder dataset tersusun dan bisa digunakan oleh tim AI.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53458" y="2540941"/>
            <a:ext cx="4136489" cy="435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152" indent="-271576" lvl="1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Mencatat ha</a:t>
            </a:r>
            <a:r>
              <a:rPr lang="en-US" sz="25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sil rapat tim (tanggal, peserta, poin penting).</a:t>
            </a:r>
          </a:p>
          <a:p>
            <a:pPr algn="l" marL="543152" indent="-271576" lvl="1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Membantu menulis laporan akhir (judul, struktur umum, tujuan, dll).</a:t>
            </a:r>
          </a:p>
          <a:p>
            <a:pPr algn="l" marL="543152" indent="-271576" lvl="1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</a:t>
            </a:r>
            <a:r>
              <a:rPr lang="en-US" sz="25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endokumentasikan foto kegiatan (rapat, k</a:t>
            </a:r>
            <a:r>
              <a:rPr lang="en-US" sz="25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erja tim, hasil kerja).</a:t>
            </a:r>
          </a:p>
          <a:p>
            <a:pPr algn="l">
              <a:lnSpc>
                <a:spcPts val="33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377" y="2261548"/>
            <a:ext cx="3597403" cy="13130362"/>
            <a:chOff x="0" y="0"/>
            <a:chExt cx="862412" cy="3147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06827" y="2689471"/>
            <a:ext cx="3095834" cy="308374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9387" t="-45261" r="-5470" b="-856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60780" y="2261548"/>
            <a:ext cx="3597403" cy="13130362"/>
            <a:chOff x="0" y="0"/>
            <a:chExt cx="862412" cy="3147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74994" y="2689471"/>
            <a:ext cx="3095834" cy="308374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8476" t="-24672" r="-4331" b="-2641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61197" y="-3076614"/>
            <a:ext cx="7200900" cy="10287000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4474097" y="-509429"/>
            <a:ext cx="7200900" cy="10287000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716827" y="447262"/>
            <a:ext cx="6854345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JOBDESK</a:t>
            </a:r>
          </a:p>
        </p:txBody>
      </p:sp>
      <p:grpSp>
        <p:nvGrpSpPr>
          <p:cNvPr name="Group 23" id="23"/>
          <p:cNvGrpSpPr/>
          <p:nvPr/>
        </p:nvGrpSpPr>
        <p:grpSpPr>
          <a:xfrm rot="5400000">
            <a:off x="5748395" y="267514"/>
            <a:ext cx="1224824" cy="12248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78817" y="5989191"/>
            <a:ext cx="3123845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SHAFLI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205" y="6771954"/>
            <a:ext cx="2633068" cy="73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KA Staff Team Website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10436" y="5989191"/>
            <a:ext cx="2298092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IKHSAN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42948" y="6771954"/>
            <a:ext cx="2633068" cy="73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Staff Team Website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03055" y="2531416"/>
            <a:ext cx="4136489" cy="411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</a:t>
            </a: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ngatur pengembangan website (front-end &amp; back-end).</a:t>
            </a: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Menentukan struktur halaman, navigasi, dan pengalaman pengguna.</a:t>
            </a: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Membuat dan mengatur tampilan antarmuka pengguna (UI).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53458" y="2531416"/>
            <a:ext cx="4136489" cy="274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41" indent="-282370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Menyusun layout halaman absensi dan dashboard.</a:t>
            </a:r>
          </a:p>
          <a:p>
            <a:pPr algn="l" marL="564741" indent="-282370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Membuat dan mengatur tampilan antarmuka pengguna (UI).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377" y="2261548"/>
            <a:ext cx="3597403" cy="13130362"/>
            <a:chOff x="0" y="0"/>
            <a:chExt cx="862412" cy="3147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06827" y="2689471"/>
            <a:ext cx="3095834" cy="308374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665" r="223" b="-1666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60780" y="2261548"/>
            <a:ext cx="3597403" cy="13130362"/>
            <a:chOff x="0" y="0"/>
            <a:chExt cx="862412" cy="3147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74994" y="2689471"/>
            <a:ext cx="3095834" cy="308374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6665" r="223" b="-1666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61197" y="-3076614"/>
            <a:ext cx="7200900" cy="10287000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4474097" y="-509429"/>
            <a:ext cx="7200900" cy="10287000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78817" y="5989191"/>
            <a:ext cx="3123845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HUSNI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4205" y="6771954"/>
            <a:ext cx="2633068" cy="73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Staff Team Website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10436" y="5989191"/>
            <a:ext cx="2298092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b="true" sz="3432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IAN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42948" y="6771954"/>
            <a:ext cx="2633068" cy="73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Staff Team Website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16827" y="447262"/>
            <a:ext cx="6854345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JOBDESK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5748395" y="267514"/>
            <a:ext cx="1224824" cy="122482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4703055" y="2531416"/>
            <a:ext cx="4136489" cy="365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</a:t>
            </a: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ndesain dan membangun halaman antarmuka Live Absensi Kamera pada website.</a:t>
            </a:r>
          </a:p>
          <a:p>
            <a:pPr algn="l" marL="564741" indent="-282370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6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Menyesuaikan layout dan warna agar tampilan user-friendly dan responsif.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53458" y="2540941"/>
            <a:ext cx="4136489" cy="3345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562" indent="-260781" lvl="1">
              <a:lnSpc>
                <a:spcPts val="3333"/>
              </a:lnSpc>
              <a:buFont typeface="Arial"/>
              <a:buChar char="•"/>
            </a:pPr>
            <a:r>
              <a:rPr lang="en-US" sz="2415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Membantu Menyesua</a:t>
            </a:r>
            <a:r>
              <a:rPr lang="en-US" sz="24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ikan layout dan warna agar tampilan user-friendly dan responsif.</a:t>
            </a:r>
          </a:p>
          <a:p>
            <a:pPr algn="l" marL="521562" indent="-260781" lvl="1">
              <a:lnSpc>
                <a:spcPts val="3333"/>
              </a:lnSpc>
              <a:buFont typeface="Arial"/>
              <a:buChar char="•"/>
            </a:pPr>
            <a:r>
              <a:rPr lang="en-US" sz="2415" strike="noStrike" u="non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Membantu pada pengembangan lanjutan tampilan utama seperti estetika UI.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015183" y="2833614"/>
            <a:ext cx="12171352" cy="6846385"/>
          </a:xfrm>
          <a:custGeom>
            <a:avLst/>
            <a:gdLst/>
            <a:ahLst/>
            <a:cxnLst/>
            <a:rect r="r" b="b" t="t" l="l"/>
            <a:pathLst>
              <a:path h="6846385" w="12171352">
                <a:moveTo>
                  <a:pt x="0" y="0"/>
                </a:moveTo>
                <a:lnTo>
                  <a:pt x="12171352" y="0"/>
                </a:lnTo>
                <a:lnTo>
                  <a:pt x="12171352" y="6846385"/>
                </a:lnTo>
                <a:lnTo>
                  <a:pt x="0" y="6846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40913" y="1557132"/>
            <a:ext cx="7297240" cy="78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TAMPILAN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938" y="1480776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437900" y="539827"/>
            <a:ext cx="1596195" cy="1596195"/>
          </a:xfrm>
          <a:custGeom>
            <a:avLst/>
            <a:gdLst/>
            <a:ahLst/>
            <a:cxnLst/>
            <a:rect r="r" b="b" t="t" l="l"/>
            <a:pathLst>
              <a:path h="1596195" w="1596195">
                <a:moveTo>
                  <a:pt x="0" y="0"/>
                </a:moveTo>
                <a:lnTo>
                  <a:pt x="1596196" y="0"/>
                </a:lnTo>
                <a:lnTo>
                  <a:pt x="1596196" y="1596195"/>
                </a:lnTo>
                <a:lnTo>
                  <a:pt x="0" y="1596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619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5315142" y="932359"/>
            <a:ext cx="2743274" cy="1030074"/>
            <a:chOff x="0" y="0"/>
            <a:chExt cx="3657699" cy="137343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70989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140913" y="2450046"/>
            <a:ext cx="13251188" cy="7453793"/>
          </a:xfrm>
          <a:custGeom>
            <a:avLst/>
            <a:gdLst/>
            <a:ahLst/>
            <a:cxnLst/>
            <a:rect r="r" b="b" t="t" l="l"/>
            <a:pathLst>
              <a:path h="7453793" w="13251188">
                <a:moveTo>
                  <a:pt x="0" y="0"/>
                </a:moveTo>
                <a:lnTo>
                  <a:pt x="13251189" y="0"/>
                </a:lnTo>
                <a:lnTo>
                  <a:pt x="13251189" y="7453794"/>
                </a:lnTo>
                <a:lnTo>
                  <a:pt x="0" y="745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40913" y="1557132"/>
            <a:ext cx="7297240" cy="78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TAMPILAN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667485" y="354141"/>
            <a:ext cx="1596195" cy="1596195"/>
          </a:xfrm>
          <a:custGeom>
            <a:avLst/>
            <a:gdLst/>
            <a:ahLst/>
            <a:cxnLst/>
            <a:rect r="r" b="b" t="t" l="l"/>
            <a:pathLst>
              <a:path h="1596195" w="1596195">
                <a:moveTo>
                  <a:pt x="0" y="0"/>
                </a:moveTo>
                <a:lnTo>
                  <a:pt x="1596195" y="0"/>
                </a:lnTo>
                <a:lnTo>
                  <a:pt x="1596195" y="1596195"/>
                </a:lnTo>
                <a:lnTo>
                  <a:pt x="0" y="1596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619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5544726" y="746674"/>
            <a:ext cx="2743274" cy="1030074"/>
            <a:chOff x="0" y="0"/>
            <a:chExt cx="3657699" cy="137343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70989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68977" y="5048782"/>
            <a:ext cx="8547767" cy="572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4"/>
              </a:lnSpc>
              <a:spcBef>
                <a:spcPct val="0"/>
              </a:spcBef>
            </a:pPr>
            <a:r>
              <a:rPr lang="en-US" b="true" sz="33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CONNECT WITH US.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8977" y="3320418"/>
            <a:ext cx="5735021" cy="118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68977" y="6090318"/>
            <a:ext cx="615066" cy="615066"/>
          </a:xfrm>
          <a:custGeom>
            <a:avLst/>
            <a:gdLst/>
            <a:ahLst/>
            <a:cxnLst/>
            <a:rect r="r" b="b" t="t" l="l"/>
            <a:pathLst>
              <a:path h="615066" w="615066">
                <a:moveTo>
                  <a:pt x="0" y="0"/>
                </a:moveTo>
                <a:lnTo>
                  <a:pt x="615066" y="0"/>
                </a:lnTo>
                <a:lnTo>
                  <a:pt x="615066" y="615066"/>
                </a:lnTo>
                <a:lnTo>
                  <a:pt x="0" y="61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1091" y="6983976"/>
            <a:ext cx="622951" cy="622951"/>
          </a:xfrm>
          <a:custGeom>
            <a:avLst/>
            <a:gdLst/>
            <a:ahLst/>
            <a:cxnLst/>
            <a:rect r="r" b="b" t="t" l="l"/>
            <a:pathLst>
              <a:path h="622951" w="622951">
                <a:moveTo>
                  <a:pt x="0" y="0"/>
                </a:moveTo>
                <a:lnTo>
                  <a:pt x="622952" y="0"/>
                </a:lnTo>
                <a:lnTo>
                  <a:pt x="622952" y="622951"/>
                </a:lnTo>
                <a:lnTo>
                  <a:pt x="0" y="622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7"/>
              <a:stretch>
                <a:fillRect l="-28012" t="0" r="-2801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433451" y="7087180"/>
            <a:ext cx="4962662" cy="40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8"/>
              </a:lnSpc>
              <a:spcBef>
                <a:spcPct val="0"/>
              </a:spcBef>
            </a:pPr>
            <a:r>
              <a:rPr lang="en-US" sz="2623" spc="131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hello@reallygreatsite.com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3451" y="6218686"/>
            <a:ext cx="2812363" cy="40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8"/>
              </a:lnSpc>
              <a:spcBef>
                <a:spcPct val="0"/>
              </a:spcBef>
            </a:pPr>
            <a:r>
              <a:rPr lang="en-US" sz="2623" spc="131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+123-456-7890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t="0" r="-574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53355" y="4653079"/>
            <a:ext cx="4646929" cy="97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3432" y="3241841"/>
            <a:ext cx="2176471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Pengenalan sistem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1465621" y="1708206"/>
            <a:ext cx="1334733" cy="1334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1465621" y="4324131"/>
            <a:ext cx="1334733" cy="13347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1465621" y="6702810"/>
            <a:ext cx="1334733" cy="13347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14269007" y="4324131"/>
            <a:ext cx="1334733" cy="133473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14269007" y="6619027"/>
            <a:ext cx="1334733" cy="133473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338206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60569" y="8151843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Jobdesk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43432" y="8150707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Tampilan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38206" y="4478824"/>
            <a:ext cx="1586922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38206" y="6857503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28937" y="3241841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Alur Sistem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23711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023711" y="5772028"/>
            <a:ext cx="1586922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SCRUM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28937" y="8066924"/>
            <a:ext cx="2176471" cy="42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Our Team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23711" y="4478824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23711" y="6773720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60569" y="3241841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Tujuan</a:t>
            </a:r>
          </a:p>
        </p:txBody>
      </p:sp>
      <p:grpSp>
        <p:nvGrpSpPr>
          <p:cNvPr name="Group 36" id="36"/>
          <p:cNvGrpSpPr/>
          <p:nvPr/>
        </p:nvGrpSpPr>
        <p:grpSpPr>
          <a:xfrm rot="5400000">
            <a:off x="8781438" y="1708206"/>
            <a:ext cx="1334733" cy="133473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5400000">
            <a:off x="8781438" y="4324131"/>
            <a:ext cx="1334733" cy="133473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5400000">
            <a:off x="8781438" y="6702810"/>
            <a:ext cx="1334733" cy="133473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8655343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164418" y="5772028"/>
            <a:ext cx="2568772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Timeline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31814" y="5772028"/>
            <a:ext cx="2599706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55343" y="4478824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655343" y="6857503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81025" y="8304780"/>
            <a:ext cx="4620515" cy="1596195"/>
            <a:chOff x="0" y="0"/>
            <a:chExt cx="6160687" cy="212826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128260" cy="2128260"/>
            </a:xfrm>
            <a:custGeom>
              <a:avLst/>
              <a:gdLst/>
              <a:ahLst/>
              <a:cxnLst/>
              <a:rect r="r" b="b" t="t" l="l"/>
              <a:pathLst>
                <a:path h="2128260" w="2128260">
                  <a:moveTo>
                    <a:pt x="0" y="0"/>
                  </a:moveTo>
                  <a:lnTo>
                    <a:pt x="2128260" y="0"/>
                  </a:lnTo>
                  <a:lnTo>
                    <a:pt x="2128260" y="2128260"/>
                  </a:lnTo>
                  <a:lnTo>
                    <a:pt x="0" y="2128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 rot="0">
              <a:off x="2502989" y="513852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2502989" y="1194366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235267" y="1146330"/>
            <a:ext cx="8023935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TUJUAN PROYEK</a:t>
            </a: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2010444" y="1080164"/>
            <a:ext cx="1224824" cy="12248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3888700" y="5510857"/>
            <a:ext cx="4155392" cy="4362616"/>
          </a:xfrm>
          <a:custGeom>
            <a:avLst/>
            <a:gdLst/>
            <a:ahLst/>
            <a:cxnLst/>
            <a:rect r="r" b="b" t="t" l="l"/>
            <a:pathLst>
              <a:path h="4362616" w="4155392">
                <a:moveTo>
                  <a:pt x="0" y="0"/>
                </a:moveTo>
                <a:lnTo>
                  <a:pt x="4155392" y="0"/>
                </a:lnTo>
                <a:lnTo>
                  <a:pt x="4155392" y="4362615"/>
                </a:lnTo>
                <a:lnTo>
                  <a:pt x="0" y="4362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010444" y="2918825"/>
            <a:ext cx="12882625" cy="452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4"/>
              </a:lnSpc>
              <a:spcBef>
                <a:spcPct val="0"/>
              </a:spcBef>
            </a:pPr>
            <a:r>
              <a:rPr lang="en-US" sz="371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Tujuan dari proyek RecognizeMe adalah merancang dan mengembangkan sistem absensi otomatis berbasis pengenalan wajah yang akurat, efisien, dan aman untuk digunakan di lingkungan</a:t>
            </a:r>
            <a:r>
              <a:rPr lang="en-US" sz="3713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perusahaan. Sistem ini bertujuan menggantikan metode absensi manual yang rentan kecurangan dengan solusi digital yang praktis dan real-time.</a:t>
            </a:r>
          </a:p>
          <a:p>
            <a:pPr algn="l" marL="0" indent="0" lvl="0">
              <a:lnSpc>
                <a:spcPts val="5124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894733" y="1223016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894733" y="8225093"/>
            <a:ext cx="4620515" cy="1596195"/>
            <a:chOff x="0" y="0"/>
            <a:chExt cx="6160687" cy="21282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28260" cy="2128260"/>
            </a:xfrm>
            <a:custGeom>
              <a:avLst/>
              <a:gdLst/>
              <a:ahLst/>
              <a:cxnLst/>
              <a:rect r="r" b="b" t="t" l="l"/>
              <a:pathLst>
                <a:path h="2128260" w="2128260">
                  <a:moveTo>
                    <a:pt x="0" y="0"/>
                  </a:moveTo>
                  <a:lnTo>
                    <a:pt x="2128260" y="0"/>
                  </a:lnTo>
                  <a:lnTo>
                    <a:pt x="2128260" y="2128260"/>
                  </a:lnTo>
                  <a:lnTo>
                    <a:pt x="0" y="2128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2502989" y="513852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502989" y="1194366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235267" y="1146330"/>
            <a:ext cx="10128866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PENGENALAN SISTEM</a:t>
            </a: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2010444" y="1080164"/>
            <a:ext cx="1224824" cy="12248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431439" y="2947758"/>
            <a:ext cx="12882625" cy="426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48"/>
              </a:lnSpc>
              <a:spcBef>
                <a:spcPct val="0"/>
              </a:spcBef>
            </a:pPr>
            <a:r>
              <a:rPr lang="en-US" sz="351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RecognizeMe adalah sistem absensi otomatis berbasis teknologi pengenalan wajah (face recognition) yang dirancang untuk mencatat kehadiran pengguna secara real-time, tanpa kontak fisik, dan</a:t>
            </a:r>
            <a:r>
              <a:rPr lang="en-US" sz="3513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minim interaksi manual. Sistem ini memanfaatkan kamera untuk menangkap citra wajah, memverifikasi identitas pengguna dengan database yang telah dilatih sebelumnya, lalu secara otomatis mencatat kehadiran ke dalam sistem.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94733" y="1223016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894733" y="8225093"/>
            <a:ext cx="1596195" cy="1596195"/>
          </a:xfrm>
          <a:custGeom>
            <a:avLst/>
            <a:gdLst/>
            <a:ahLst/>
            <a:cxnLst/>
            <a:rect r="r" b="b" t="t" l="l"/>
            <a:pathLst>
              <a:path h="1596195" w="1596195">
                <a:moveTo>
                  <a:pt x="0" y="0"/>
                </a:moveTo>
                <a:lnTo>
                  <a:pt x="1596195" y="0"/>
                </a:lnTo>
                <a:lnTo>
                  <a:pt x="1596195" y="1596195"/>
                </a:lnTo>
                <a:lnTo>
                  <a:pt x="0" y="1596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619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6" id="26"/>
          <p:cNvGrpSpPr/>
          <p:nvPr/>
        </p:nvGrpSpPr>
        <p:grpSpPr>
          <a:xfrm rot="0">
            <a:off x="3771974" y="8617626"/>
            <a:ext cx="2743274" cy="1030074"/>
            <a:chOff x="0" y="0"/>
            <a:chExt cx="3657699" cy="137343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70989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2010444" y="1080164"/>
            <a:ext cx="1224824" cy="12248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894733" y="8225093"/>
            <a:ext cx="1596195" cy="1596195"/>
          </a:xfrm>
          <a:custGeom>
            <a:avLst/>
            <a:gdLst/>
            <a:ahLst/>
            <a:cxnLst/>
            <a:rect r="r" b="b" t="t" l="l"/>
            <a:pathLst>
              <a:path h="1596195" w="1596195">
                <a:moveTo>
                  <a:pt x="0" y="0"/>
                </a:moveTo>
                <a:lnTo>
                  <a:pt x="1596195" y="0"/>
                </a:lnTo>
                <a:lnTo>
                  <a:pt x="1596195" y="1596195"/>
                </a:lnTo>
                <a:lnTo>
                  <a:pt x="0" y="1596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619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96106" y="4386278"/>
            <a:ext cx="17040989" cy="2322726"/>
          </a:xfrm>
          <a:custGeom>
            <a:avLst/>
            <a:gdLst/>
            <a:ahLst/>
            <a:cxnLst/>
            <a:rect r="r" b="b" t="t" l="l"/>
            <a:pathLst>
              <a:path h="2322726" w="17040989">
                <a:moveTo>
                  <a:pt x="0" y="0"/>
                </a:moveTo>
                <a:lnTo>
                  <a:pt x="17040989" y="0"/>
                </a:lnTo>
                <a:lnTo>
                  <a:pt x="17040989" y="2322726"/>
                </a:lnTo>
                <a:lnTo>
                  <a:pt x="0" y="2322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638097" y="1183728"/>
            <a:ext cx="10128866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ALUR SISTEM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94733" y="1223016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3771974" y="8617626"/>
            <a:ext cx="2743274" cy="1030074"/>
            <a:chOff x="0" y="0"/>
            <a:chExt cx="3657699" cy="137343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70989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15648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62998" y="3910884"/>
            <a:ext cx="654224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TIMELINE</a:t>
            </a: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62998" y="5183523"/>
            <a:ext cx="8461089" cy="2907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816" spc="275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Untuk memastikan proyek RecognizeMe berjalan secara terstruktur dan sesuai jadwal, kami menyusun timeline pelaksanaan selama ±2 bulan, mulai dari 17 April hingga 12 Juni 2025. .</a:t>
            </a:r>
          </a:p>
          <a:p>
            <a:pPr algn="l">
              <a:lnSpc>
                <a:spcPts val="388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362998" y="2630733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04614" y="8460202"/>
            <a:ext cx="4620515" cy="1596195"/>
            <a:chOff x="0" y="0"/>
            <a:chExt cx="6160687" cy="21282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28260" cy="2128260"/>
            </a:xfrm>
            <a:custGeom>
              <a:avLst/>
              <a:gdLst/>
              <a:ahLst/>
              <a:cxnLst/>
              <a:rect r="r" b="b" t="t" l="l"/>
              <a:pathLst>
                <a:path h="2128260" w="2128260">
                  <a:moveTo>
                    <a:pt x="0" y="0"/>
                  </a:moveTo>
                  <a:lnTo>
                    <a:pt x="2128260" y="0"/>
                  </a:lnTo>
                  <a:lnTo>
                    <a:pt x="2128260" y="2128260"/>
                  </a:lnTo>
                  <a:lnTo>
                    <a:pt x="0" y="2128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2502989" y="513852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502989" y="1194366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5391" y="-56898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976691" y="-56898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182375" y="310426"/>
            <a:ext cx="8818791" cy="9666148"/>
          </a:xfrm>
          <a:custGeom>
            <a:avLst/>
            <a:gdLst/>
            <a:ahLst/>
            <a:cxnLst/>
            <a:rect r="r" b="b" t="t" l="l"/>
            <a:pathLst>
              <a:path h="9666148" w="8818791">
                <a:moveTo>
                  <a:pt x="0" y="0"/>
                </a:moveTo>
                <a:lnTo>
                  <a:pt x="8818791" y="0"/>
                </a:lnTo>
                <a:lnTo>
                  <a:pt x="8818791" y="9666148"/>
                </a:lnTo>
                <a:lnTo>
                  <a:pt x="0" y="9666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42975" y="4709201"/>
            <a:ext cx="413503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TIMELINE</a:t>
            </a: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00234" y="8380379"/>
            <a:ext cx="4620515" cy="1596195"/>
            <a:chOff x="0" y="0"/>
            <a:chExt cx="6160687" cy="21282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28260" cy="2128260"/>
            </a:xfrm>
            <a:custGeom>
              <a:avLst/>
              <a:gdLst/>
              <a:ahLst/>
              <a:cxnLst/>
              <a:rect r="r" b="b" t="t" l="l"/>
              <a:pathLst>
                <a:path h="2128260" w="2128260">
                  <a:moveTo>
                    <a:pt x="0" y="0"/>
                  </a:moveTo>
                  <a:lnTo>
                    <a:pt x="2128260" y="0"/>
                  </a:lnTo>
                  <a:lnTo>
                    <a:pt x="2128260" y="2128260"/>
                  </a:lnTo>
                  <a:lnTo>
                    <a:pt x="0" y="2128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2502989" y="513852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502989" y="1194366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3589760" y="8906134"/>
            <a:ext cx="3771900" cy="1204767"/>
          </a:xfrm>
          <a:custGeom>
            <a:avLst/>
            <a:gdLst/>
            <a:ahLst/>
            <a:cxnLst/>
            <a:rect r="r" b="b" t="t" l="l"/>
            <a:pathLst>
              <a:path h="1204767" w="3771900">
                <a:moveTo>
                  <a:pt x="3771900" y="1204767"/>
                </a:moveTo>
                <a:lnTo>
                  <a:pt x="0" y="1204767"/>
                </a:lnTo>
                <a:lnTo>
                  <a:pt x="0" y="0"/>
                </a:lnTo>
                <a:lnTo>
                  <a:pt x="3771900" y="0"/>
                </a:lnTo>
                <a:lnTo>
                  <a:pt x="3771900" y="12047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57525" y="9934801"/>
            <a:ext cx="13716000" cy="352199"/>
            <a:chOff x="0" y="0"/>
            <a:chExt cx="3612444" cy="92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2445" cy="92760"/>
            </a:xfrm>
            <a:custGeom>
              <a:avLst/>
              <a:gdLst/>
              <a:ahLst/>
              <a:cxnLst/>
              <a:rect r="r" b="b" t="t" l="l"/>
              <a:pathLst>
                <a:path h="92760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92760"/>
                  </a:lnTo>
                  <a:lnTo>
                    <a:pt x="0" y="92760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12444" cy="13086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01950" y="176099"/>
            <a:ext cx="3771900" cy="1204767"/>
          </a:xfrm>
          <a:custGeom>
            <a:avLst/>
            <a:gdLst/>
            <a:ahLst/>
            <a:cxnLst/>
            <a:rect r="r" b="b" t="t" l="l"/>
            <a:pathLst>
              <a:path h="1204767" w="3771900">
                <a:moveTo>
                  <a:pt x="0" y="0"/>
                </a:moveTo>
                <a:lnTo>
                  <a:pt x="3771900" y="0"/>
                </a:lnTo>
                <a:lnTo>
                  <a:pt x="3771900" y="1204767"/>
                </a:lnTo>
                <a:lnTo>
                  <a:pt x="0" y="120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057525" y="0"/>
            <a:ext cx="13716000" cy="352199"/>
            <a:chOff x="0" y="0"/>
            <a:chExt cx="3612444" cy="927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2445" cy="92760"/>
            </a:xfrm>
            <a:custGeom>
              <a:avLst/>
              <a:gdLst/>
              <a:ahLst/>
              <a:cxnLst/>
              <a:rect r="r" b="b" t="t" l="l"/>
              <a:pathLst>
                <a:path h="92760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92760"/>
                  </a:lnTo>
                  <a:lnTo>
                    <a:pt x="0" y="92760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12444" cy="13086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064273" y="1284728"/>
            <a:ext cx="2941649" cy="658374"/>
            <a:chOff x="0" y="0"/>
            <a:chExt cx="3818890" cy="8547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270" y="0"/>
              <a:ext cx="3820160" cy="855980"/>
            </a:xfrm>
            <a:custGeom>
              <a:avLst/>
              <a:gdLst/>
              <a:ahLst/>
              <a:cxnLst/>
              <a:rect r="r" b="b" t="t" l="l"/>
              <a:pathLst>
                <a:path h="855980" w="3820160">
                  <a:moveTo>
                    <a:pt x="3392170" y="855980"/>
                  </a:moveTo>
                  <a:lnTo>
                    <a:pt x="427990" y="855980"/>
                  </a:lnTo>
                  <a:cubicBezTo>
                    <a:pt x="191770" y="855980"/>
                    <a:pt x="0" y="664210"/>
                    <a:pt x="0" y="427990"/>
                  </a:cubicBezTo>
                  <a:cubicBezTo>
                    <a:pt x="0" y="191770"/>
                    <a:pt x="191770" y="0"/>
                    <a:pt x="427990" y="0"/>
                  </a:cubicBezTo>
                  <a:lnTo>
                    <a:pt x="3392170" y="0"/>
                  </a:lnTo>
                  <a:cubicBezTo>
                    <a:pt x="3628390" y="0"/>
                    <a:pt x="3820160" y="191770"/>
                    <a:pt x="3820160" y="427990"/>
                  </a:cubicBezTo>
                  <a:cubicBezTo>
                    <a:pt x="3820160" y="664210"/>
                    <a:pt x="3628390" y="855980"/>
                    <a:pt x="3392170" y="85598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2930" y="59100"/>
              <a:ext cx="772980" cy="737780"/>
            </a:xfrm>
            <a:custGeom>
              <a:avLst/>
              <a:gdLst/>
              <a:ahLst/>
              <a:cxnLst/>
              <a:rect r="r" b="b" t="t" l="l"/>
              <a:pathLst>
                <a:path h="737780" w="772980">
                  <a:moveTo>
                    <a:pt x="386490" y="590"/>
                  </a:moveTo>
                  <a:cubicBezTo>
                    <a:pt x="254517" y="0"/>
                    <a:pt x="132315" y="70068"/>
                    <a:pt x="66157" y="184263"/>
                  </a:cubicBezTo>
                  <a:cubicBezTo>
                    <a:pt x="0" y="298458"/>
                    <a:pt x="0" y="439322"/>
                    <a:pt x="66157" y="553517"/>
                  </a:cubicBezTo>
                  <a:cubicBezTo>
                    <a:pt x="132315" y="667712"/>
                    <a:pt x="254517" y="737780"/>
                    <a:pt x="386490" y="737190"/>
                  </a:cubicBezTo>
                  <a:cubicBezTo>
                    <a:pt x="518463" y="737780"/>
                    <a:pt x="640665" y="667712"/>
                    <a:pt x="706823" y="553517"/>
                  </a:cubicBezTo>
                  <a:cubicBezTo>
                    <a:pt x="772980" y="439322"/>
                    <a:pt x="772980" y="298458"/>
                    <a:pt x="706823" y="184263"/>
                  </a:cubicBezTo>
                  <a:cubicBezTo>
                    <a:pt x="640665" y="70068"/>
                    <a:pt x="518463" y="0"/>
                    <a:pt x="386490" y="590"/>
                  </a:cubicBezTo>
                  <a:close/>
                </a:path>
              </a:pathLst>
            </a:custGeom>
            <a:blipFill>
              <a:blip r:embed="rId4"/>
              <a:stretch>
                <a:fillRect l="223" t="-16665" r="223" b="-16665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flipH="true" flipV="true">
            <a:off x="7838643" y="4119517"/>
            <a:ext cx="19047" cy="2079875"/>
          </a:xfrm>
          <a:prstGeom prst="line">
            <a:avLst/>
          </a:prstGeom>
          <a:ln cap="flat" w="57150">
            <a:solidFill>
              <a:srgbClr val="F5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5200052" y="4119517"/>
            <a:ext cx="0" cy="2207318"/>
          </a:xfrm>
          <a:prstGeom prst="line">
            <a:avLst/>
          </a:prstGeom>
          <a:ln cap="flat" w="57150">
            <a:solidFill>
              <a:srgbClr val="F5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7811829" y="4146990"/>
            <a:ext cx="7388198" cy="0"/>
          </a:xfrm>
          <a:prstGeom prst="line">
            <a:avLst/>
          </a:prstGeom>
          <a:ln cap="flat" w="57150">
            <a:solidFill>
              <a:srgbClr val="F5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1535098" y="1944080"/>
            <a:ext cx="0" cy="2236359"/>
          </a:xfrm>
          <a:prstGeom prst="line">
            <a:avLst/>
          </a:prstGeom>
          <a:ln cap="flat" w="57150">
            <a:solidFill>
              <a:srgbClr val="F5FF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367818" y="4985190"/>
            <a:ext cx="2941649" cy="658374"/>
            <a:chOff x="0" y="0"/>
            <a:chExt cx="3818890" cy="8547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270" y="0"/>
              <a:ext cx="3820160" cy="855980"/>
            </a:xfrm>
            <a:custGeom>
              <a:avLst/>
              <a:gdLst/>
              <a:ahLst/>
              <a:cxnLst/>
              <a:rect r="r" b="b" t="t" l="l"/>
              <a:pathLst>
                <a:path h="855980" w="3820160">
                  <a:moveTo>
                    <a:pt x="3392170" y="855980"/>
                  </a:moveTo>
                  <a:lnTo>
                    <a:pt x="427990" y="855980"/>
                  </a:lnTo>
                  <a:cubicBezTo>
                    <a:pt x="191770" y="855980"/>
                    <a:pt x="0" y="664210"/>
                    <a:pt x="0" y="427990"/>
                  </a:cubicBezTo>
                  <a:cubicBezTo>
                    <a:pt x="0" y="191770"/>
                    <a:pt x="191770" y="0"/>
                    <a:pt x="427990" y="0"/>
                  </a:cubicBezTo>
                  <a:lnTo>
                    <a:pt x="3392170" y="0"/>
                  </a:lnTo>
                  <a:cubicBezTo>
                    <a:pt x="3628390" y="0"/>
                    <a:pt x="3820160" y="191770"/>
                    <a:pt x="3820160" y="427990"/>
                  </a:cubicBezTo>
                  <a:cubicBezTo>
                    <a:pt x="3820160" y="664210"/>
                    <a:pt x="3628390" y="855980"/>
                    <a:pt x="3392170" y="85598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52930" y="59100"/>
              <a:ext cx="772980" cy="737780"/>
            </a:xfrm>
            <a:custGeom>
              <a:avLst/>
              <a:gdLst/>
              <a:ahLst/>
              <a:cxnLst/>
              <a:rect r="r" b="b" t="t" l="l"/>
              <a:pathLst>
                <a:path h="737780" w="772980">
                  <a:moveTo>
                    <a:pt x="386490" y="590"/>
                  </a:moveTo>
                  <a:cubicBezTo>
                    <a:pt x="254517" y="0"/>
                    <a:pt x="132315" y="70068"/>
                    <a:pt x="66157" y="184263"/>
                  </a:cubicBezTo>
                  <a:cubicBezTo>
                    <a:pt x="0" y="298458"/>
                    <a:pt x="0" y="439322"/>
                    <a:pt x="66157" y="553517"/>
                  </a:cubicBezTo>
                  <a:cubicBezTo>
                    <a:pt x="132315" y="667712"/>
                    <a:pt x="254517" y="737780"/>
                    <a:pt x="386490" y="737190"/>
                  </a:cubicBezTo>
                  <a:cubicBezTo>
                    <a:pt x="518463" y="737780"/>
                    <a:pt x="640665" y="667712"/>
                    <a:pt x="706823" y="553517"/>
                  </a:cubicBezTo>
                  <a:cubicBezTo>
                    <a:pt x="772980" y="439322"/>
                    <a:pt x="772980" y="298458"/>
                    <a:pt x="706823" y="184263"/>
                  </a:cubicBezTo>
                  <a:cubicBezTo>
                    <a:pt x="640665" y="70068"/>
                    <a:pt x="518463" y="0"/>
                    <a:pt x="386490" y="590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5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3756017" y="4985190"/>
            <a:ext cx="2941649" cy="658374"/>
            <a:chOff x="0" y="0"/>
            <a:chExt cx="3818890" cy="8547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1270" y="0"/>
              <a:ext cx="3820160" cy="855980"/>
            </a:xfrm>
            <a:custGeom>
              <a:avLst/>
              <a:gdLst/>
              <a:ahLst/>
              <a:cxnLst/>
              <a:rect r="r" b="b" t="t" l="l"/>
              <a:pathLst>
                <a:path h="855980" w="3820160">
                  <a:moveTo>
                    <a:pt x="3392170" y="855980"/>
                  </a:moveTo>
                  <a:lnTo>
                    <a:pt x="427990" y="855980"/>
                  </a:lnTo>
                  <a:cubicBezTo>
                    <a:pt x="191770" y="855980"/>
                    <a:pt x="0" y="664210"/>
                    <a:pt x="0" y="427990"/>
                  </a:cubicBezTo>
                  <a:cubicBezTo>
                    <a:pt x="0" y="191770"/>
                    <a:pt x="191770" y="0"/>
                    <a:pt x="427990" y="0"/>
                  </a:cubicBezTo>
                  <a:lnTo>
                    <a:pt x="3392170" y="0"/>
                  </a:lnTo>
                  <a:cubicBezTo>
                    <a:pt x="3628390" y="0"/>
                    <a:pt x="3820160" y="191770"/>
                    <a:pt x="3820160" y="427990"/>
                  </a:cubicBezTo>
                  <a:cubicBezTo>
                    <a:pt x="3820160" y="664210"/>
                    <a:pt x="3628390" y="855980"/>
                    <a:pt x="3392170" y="85598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52930" y="59100"/>
              <a:ext cx="772980" cy="737780"/>
            </a:xfrm>
            <a:custGeom>
              <a:avLst/>
              <a:gdLst/>
              <a:ahLst/>
              <a:cxnLst/>
              <a:rect r="r" b="b" t="t" l="l"/>
              <a:pathLst>
                <a:path h="737780" w="772980">
                  <a:moveTo>
                    <a:pt x="386490" y="590"/>
                  </a:moveTo>
                  <a:cubicBezTo>
                    <a:pt x="254517" y="0"/>
                    <a:pt x="132315" y="70068"/>
                    <a:pt x="66157" y="184263"/>
                  </a:cubicBezTo>
                  <a:cubicBezTo>
                    <a:pt x="0" y="298458"/>
                    <a:pt x="0" y="439322"/>
                    <a:pt x="66157" y="553517"/>
                  </a:cubicBezTo>
                  <a:cubicBezTo>
                    <a:pt x="132315" y="667712"/>
                    <a:pt x="254517" y="737780"/>
                    <a:pt x="386490" y="737190"/>
                  </a:cubicBezTo>
                  <a:cubicBezTo>
                    <a:pt x="518463" y="737780"/>
                    <a:pt x="640665" y="667712"/>
                    <a:pt x="706823" y="553517"/>
                  </a:cubicBezTo>
                  <a:cubicBezTo>
                    <a:pt x="772980" y="439322"/>
                    <a:pt x="772980" y="298458"/>
                    <a:pt x="706823" y="184263"/>
                  </a:cubicBezTo>
                  <a:cubicBezTo>
                    <a:pt x="640665" y="70068"/>
                    <a:pt x="518463" y="0"/>
                    <a:pt x="386490" y="590"/>
                  </a:cubicBezTo>
                  <a:close/>
                </a:path>
              </a:pathLst>
            </a:custGeom>
            <a:blipFill>
              <a:blip r:embed="rId6"/>
              <a:stretch>
                <a:fillRect l="223" t="-16665" r="223" b="-16665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1930593" y="2505672"/>
            <a:ext cx="2941649" cy="658374"/>
            <a:chOff x="0" y="0"/>
            <a:chExt cx="3818890" cy="8547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1270" y="0"/>
              <a:ext cx="3820160" cy="855980"/>
            </a:xfrm>
            <a:custGeom>
              <a:avLst/>
              <a:gdLst/>
              <a:ahLst/>
              <a:cxnLst/>
              <a:rect r="r" b="b" t="t" l="l"/>
              <a:pathLst>
                <a:path h="855980" w="3820160">
                  <a:moveTo>
                    <a:pt x="3392170" y="855980"/>
                  </a:moveTo>
                  <a:lnTo>
                    <a:pt x="427990" y="855980"/>
                  </a:lnTo>
                  <a:cubicBezTo>
                    <a:pt x="191770" y="855980"/>
                    <a:pt x="0" y="664210"/>
                    <a:pt x="0" y="427990"/>
                  </a:cubicBezTo>
                  <a:cubicBezTo>
                    <a:pt x="0" y="191770"/>
                    <a:pt x="191770" y="0"/>
                    <a:pt x="427990" y="0"/>
                  </a:cubicBezTo>
                  <a:lnTo>
                    <a:pt x="3392170" y="0"/>
                  </a:lnTo>
                  <a:cubicBezTo>
                    <a:pt x="3628390" y="0"/>
                    <a:pt x="3820160" y="191770"/>
                    <a:pt x="3820160" y="427990"/>
                  </a:cubicBezTo>
                  <a:cubicBezTo>
                    <a:pt x="3820160" y="664210"/>
                    <a:pt x="3628390" y="855980"/>
                    <a:pt x="3392170" y="85598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52930" y="59100"/>
              <a:ext cx="772980" cy="737780"/>
            </a:xfrm>
            <a:custGeom>
              <a:avLst/>
              <a:gdLst/>
              <a:ahLst/>
              <a:cxnLst/>
              <a:rect r="r" b="b" t="t" l="l"/>
              <a:pathLst>
                <a:path h="737780" w="772980">
                  <a:moveTo>
                    <a:pt x="386490" y="590"/>
                  </a:moveTo>
                  <a:cubicBezTo>
                    <a:pt x="254517" y="0"/>
                    <a:pt x="132315" y="70068"/>
                    <a:pt x="66157" y="184263"/>
                  </a:cubicBezTo>
                  <a:cubicBezTo>
                    <a:pt x="0" y="298458"/>
                    <a:pt x="0" y="439322"/>
                    <a:pt x="66157" y="553517"/>
                  </a:cubicBezTo>
                  <a:cubicBezTo>
                    <a:pt x="132315" y="667712"/>
                    <a:pt x="254517" y="737780"/>
                    <a:pt x="386490" y="737190"/>
                  </a:cubicBezTo>
                  <a:cubicBezTo>
                    <a:pt x="518463" y="737780"/>
                    <a:pt x="640665" y="667712"/>
                    <a:pt x="706823" y="553517"/>
                  </a:cubicBezTo>
                  <a:cubicBezTo>
                    <a:pt x="772980" y="439322"/>
                    <a:pt x="772980" y="298458"/>
                    <a:pt x="706823" y="184263"/>
                  </a:cubicBezTo>
                  <a:cubicBezTo>
                    <a:pt x="640665" y="70068"/>
                    <a:pt x="518463" y="0"/>
                    <a:pt x="386490" y="590"/>
                  </a:cubicBezTo>
                  <a:close/>
                </a:path>
              </a:pathLst>
            </a:custGeom>
            <a:blipFill>
              <a:blip r:embed="rId7"/>
              <a:stretch>
                <a:fillRect l="223" t="-16665" r="223" b="-16665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314640" y="6199391"/>
            <a:ext cx="3086100" cy="2435659"/>
            <a:chOff x="0" y="0"/>
            <a:chExt cx="812800" cy="6414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41490"/>
            </a:xfrm>
            <a:custGeom>
              <a:avLst/>
              <a:gdLst/>
              <a:ahLst/>
              <a:cxnLst/>
              <a:rect r="r" b="b" t="t" l="l"/>
              <a:pathLst>
                <a:path h="64149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514490"/>
                  </a:lnTo>
                  <a:cubicBezTo>
                    <a:pt x="812800" y="548173"/>
                    <a:pt x="799420" y="580476"/>
                    <a:pt x="775603" y="604293"/>
                  </a:cubicBezTo>
                  <a:cubicBezTo>
                    <a:pt x="751785" y="628110"/>
                    <a:pt x="719482" y="641490"/>
                    <a:pt x="685800" y="641490"/>
                  </a:cubicBezTo>
                  <a:lnTo>
                    <a:pt x="127000" y="641490"/>
                  </a:lnTo>
                  <a:cubicBezTo>
                    <a:pt x="56860" y="641490"/>
                    <a:pt x="0" y="584630"/>
                    <a:pt x="0" y="51449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67959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657002" y="6326834"/>
            <a:ext cx="3086100" cy="2435659"/>
            <a:chOff x="0" y="0"/>
            <a:chExt cx="812800" cy="6414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641490"/>
            </a:xfrm>
            <a:custGeom>
              <a:avLst/>
              <a:gdLst/>
              <a:ahLst/>
              <a:cxnLst/>
              <a:rect r="r" b="b" t="t" l="l"/>
              <a:pathLst>
                <a:path h="64149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514490"/>
                  </a:lnTo>
                  <a:cubicBezTo>
                    <a:pt x="812800" y="548173"/>
                    <a:pt x="799420" y="580476"/>
                    <a:pt x="775603" y="604293"/>
                  </a:cubicBezTo>
                  <a:cubicBezTo>
                    <a:pt x="751785" y="628110"/>
                    <a:pt x="719482" y="641490"/>
                    <a:pt x="685800" y="641490"/>
                  </a:cubicBezTo>
                  <a:lnTo>
                    <a:pt x="127000" y="641490"/>
                  </a:lnTo>
                  <a:cubicBezTo>
                    <a:pt x="56860" y="641490"/>
                    <a:pt x="0" y="584630"/>
                    <a:pt x="0" y="51449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67959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AutoShape 32" id="32"/>
          <p:cNvSpPr/>
          <p:nvPr/>
        </p:nvSpPr>
        <p:spPr>
          <a:xfrm flipV="true">
            <a:off x="11505928" y="2834859"/>
            <a:ext cx="479448" cy="0"/>
          </a:xfrm>
          <a:prstGeom prst="line">
            <a:avLst/>
          </a:prstGeom>
          <a:ln cap="flat" w="57150">
            <a:solidFill>
              <a:srgbClr val="F5FF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6516937" y="6342528"/>
            <a:ext cx="612329" cy="612327"/>
            <a:chOff x="0" y="0"/>
            <a:chExt cx="6350000" cy="63499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6666" r="0" b="-16666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841561" y="6428253"/>
            <a:ext cx="593233" cy="593231"/>
            <a:chOff x="0" y="0"/>
            <a:chExt cx="6350000" cy="63499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16666" r="0" b="-16666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6516937" y="7053960"/>
            <a:ext cx="614626" cy="614624"/>
            <a:chOff x="0" y="0"/>
            <a:chExt cx="6350000" cy="63499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-16666" r="0" b="-16666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3841561" y="7111396"/>
            <a:ext cx="593233" cy="593231"/>
            <a:chOff x="0" y="0"/>
            <a:chExt cx="6350000" cy="63499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-16666" r="0" b="-16666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6516937" y="7767690"/>
            <a:ext cx="614626" cy="614624"/>
            <a:chOff x="0" y="0"/>
            <a:chExt cx="6350000" cy="63499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t="-16666" r="0" b="-16666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3841561" y="7825497"/>
            <a:ext cx="632362" cy="632360"/>
            <a:chOff x="0" y="0"/>
            <a:chExt cx="6350000" cy="634997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0" t="-16666" r="0" b="-16666"/>
              </a:stretch>
            </a:blipFill>
          </p:spPr>
        </p:sp>
      </p:grpSp>
      <p:sp>
        <p:nvSpPr>
          <p:cNvPr name="AutoShape 45" id="45"/>
          <p:cNvSpPr/>
          <p:nvPr/>
        </p:nvSpPr>
        <p:spPr>
          <a:xfrm>
            <a:off x="4646028" y="606695"/>
            <a:ext cx="14018776" cy="0"/>
          </a:xfrm>
          <a:prstGeom prst="line">
            <a:avLst/>
          </a:prstGeom>
          <a:ln cap="flat" w="57150">
            <a:solidFill>
              <a:srgbClr val="88A9C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3023922" y="9682646"/>
            <a:ext cx="14018776" cy="0"/>
          </a:xfrm>
          <a:prstGeom prst="line">
            <a:avLst/>
          </a:prstGeom>
          <a:ln cap="flat" w="57150">
            <a:solidFill>
              <a:srgbClr val="88A9C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3691767" y="0"/>
            <a:ext cx="1904494" cy="2364496"/>
          </a:xfrm>
          <a:custGeom>
            <a:avLst/>
            <a:gdLst/>
            <a:ahLst/>
            <a:cxnLst/>
            <a:rect r="r" b="b" t="t" l="l"/>
            <a:pathLst>
              <a:path h="2364496" w="1904494">
                <a:moveTo>
                  <a:pt x="0" y="0"/>
                </a:moveTo>
                <a:lnTo>
                  <a:pt x="1904494" y="0"/>
                </a:lnTo>
                <a:lnTo>
                  <a:pt x="1904494" y="2364496"/>
                </a:lnTo>
                <a:lnTo>
                  <a:pt x="0" y="2364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true" flipV="true" rot="0">
            <a:off x="17254861" y="7929962"/>
            <a:ext cx="1904494" cy="2364496"/>
          </a:xfrm>
          <a:custGeom>
            <a:avLst/>
            <a:gdLst/>
            <a:ahLst/>
            <a:cxnLst/>
            <a:rect r="r" b="b" t="t" l="l"/>
            <a:pathLst>
              <a:path h="2364496" w="1904494">
                <a:moveTo>
                  <a:pt x="1904494" y="2364496"/>
                </a:moveTo>
                <a:lnTo>
                  <a:pt x="0" y="2364496"/>
                </a:lnTo>
                <a:lnTo>
                  <a:pt x="0" y="0"/>
                </a:lnTo>
                <a:lnTo>
                  <a:pt x="1904494" y="0"/>
                </a:lnTo>
                <a:lnTo>
                  <a:pt x="1904494" y="2364496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0806980" y="1332397"/>
            <a:ext cx="1921446" cy="3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Bisma Bayu K.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131564" y="5045594"/>
            <a:ext cx="2021193" cy="3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Shafli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238105" y="6399678"/>
            <a:ext cx="1975672" cy="3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M. Hakim Fahad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539570" y="6394249"/>
            <a:ext cx="1989012" cy="3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Faris Hadi P.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238105" y="7082821"/>
            <a:ext cx="1975672" cy="3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Ahmad Husni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539570" y="7082821"/>
            <a:ext cx="2250129" cy="3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Rhenuka Ayusha H.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238105" y="7851688"/>
            <a:ext cx="1962277" cy="3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M. Ikhsan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569173" y="7851688"/>
            <a:ext cx="2128493" cy="30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Devanda S.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532899" y="5045594"/>
            <a:ext cx="1910770" cy="3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M. Meydy A.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702585" y="2539287"/>
            <a:ext cx="1908834" cy="3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Joko Febrianto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806980" y="1598734"/>
            <a:ext cx="1921446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TEAM LEADER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131564" y="5320628"/>
            <a:ext cx="2021193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Ketua Anggota WEB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238105" y="6658363"/>
            <a:ext cx="1975672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Staff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539570" y="6669283"/>
            <a:ext cx="1950696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Staff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539570" y="7351044"/>
            <a:ext cx="1953916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Staff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578698" y="8126723"/>
            <a:ext cx="1953916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Staff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238105" y="7351044"/>
            <a:ext cx="1975672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Staff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238105" y="8113102"/>
            <a:ext cx="1962277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Staff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532899" y="5320628"/>
            <a:ext cx="1910770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Ketua Anggota AI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702585" y="2814321"/>
            <a:ext cx="1908834" cy="2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6" i="true">
                <a:solidFill>
                  <a:srgbClr val="051D4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Supervisor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31162" y="4043313"/>
            <a:ext cx="6052726" cy="160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93"/>
              </a:lnSpc>
              <a:spcBef>
                <a:spcPct val="0"/>
              </a:spcBef>
            </a:pPr>
            <a:r>
              <a:rPr lang="en-US" b="true" sz="516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STRUKTUR ORGANISASI</a:t>
            </a:r>
          </a:p>
        </p:txBody>
      </p:sp>
      <p:grpSp>
        <p:nvGrpSpPr>
          <p:cNvPr name="Group 70" id="70"/>
          <p:cNvGrpSpPr/>
          <p:nvPr/>
        </p:nvGrpSpPr>
        <p:grpSpPr>
          <a:xfrm rot="5400000">
            <a:off x="2322657" y="2473966"/>
            <a:ext cx="1224824" cy="1224824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6"/>
              <a:stretch>
                <a:fillRect l="-126211" t="0" r="-126211" b="0"/>
              </a:stretch>
            </a:blipFill>
          </p:spPr>
        </p:sp>
      </p:grpSp>
      <p:sp>
        <p:nvSpPr>
          <p:cNvPr name="TextBox 72" id="72"/>
          <p:cNvSpPr txBox="true"/>
          <p:nvPr/>
        </p:nvSpPr>
        <p:spPr>
          <a:xfrm rot="0">
            <a:off x="2206946" y="2616818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grpSp>
        <p:nvGrpSpPr>
          <p:cNvPr name="Group 73" id="73"/>
          <p:cNvGrpSpPr/>
          <p:nvPr/>
        </p:nvGrpSpPr>
        <p:grpSpPr>
          <a:xfrm rot="0">
            <a:off x="855195" y="7668584"/>
            <a:ext cx="4620515" cy="1596195"/>
            <a:chOff x="0" y="0"/>
            <a:chExt cx="6160687" cy="212826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128260" cy="2128260"/>
            </a:xfrm>
            <a:custGeom>
              <a:avLst/>
              <a:gdLst/>
              <a:ahLst/>
              <a:cxnLst/>
              <a:rect r="r" b="b" t="t" l="l"/>
              <a:pathLst>
                <a:path h="2128260" w="2128260">
                  <a:moveTo>
                    <a:pt x="0" y="0"/>
                  </a:moveTo>
                  <a:lnTo>
                    <a:pt x="2128260" y="0"/>
                  </a:lnTo>
                  <a:lnTo>
                    <a:pt x="2128260" y="2128260"/>
                  </a:lnTo>
                  <a:lnTo>
                    <a:pt x="0" y="2128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 rot="0">
              <a:off x="2502989" y="513852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2502989" y="1194366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766869" y="1477050"/>
            <a:ext cx="8126274" cy="95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622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METODE SCRUM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8049" y="3559119"/>
            <a:ext cx="5137427" cy="626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8"/>
              </a:lnSpc>
              <a:spcBef>
                <a:spcPct val="0"/>
              </a:spcBef>
            </a:pPr>
            <a:r>
              <a:rPr lang="en-US" b="true" sz="257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1. Pr</a:t>
            </a:r>
            <a:r>
              <a:rPr lang="en-US" b="true" sz="2578" strike="noStrike" u="non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oduct Owner – Bisma (Team Leader)</a:t>
            </a:r>
          </a:p>
          <a:p>
            <a:pPr algn="l" marL="0" indent="0" lvl="0">
              <a:lnSpc>
                <a:spcPts val="3558"/>
              </a:lnSpc>
              <a:spcBef>
                <a:spcPct val="0"/>
              </a:spcBef>
            </a:pP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Mendefinisikan visi sistem absensi RecognizeMe sesuai kebutuhan klien (dosen).</a:t>
            </a: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Menyusun dan memprioritaskan product backlog.</a:t>
            </a: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Memberikan arahan dan validasi terhadap fitur yang dikembangkan.</a:t>
            </a: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Menjadi penghubung utama antara tim dan klien.</a:t>
            </a:r>
          </a:p>
          <a:p>
            <a:pPr algn="l" marL="0" indent="0" lvl="0">
              <a:lnSpc>
                <a:spcPts val="355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074549" y="3559119"/>
            <a:ext cx="5428178" cy="581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8"/>
              </a:lnSpc>
              <a:spcBef>
                <a:spcPct val="0"/>
              </a:spcBef>
            </a:pPr>
            <a:r>
              <a:rPr lang="en-US" b="true" sz="257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2. Sc</a:t>
            </a:r>
            <a:r>
              <a:rPr lang="en-US" b="true" sz="2578" strike="noStrike" u="non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rum Master – Joko (Supervisor)</a:t>
            </a:r>
          </a:p>
          <a:p>
            <a:pPr algn="l" marL="0" indent="0" lvl="0">
              <a:lnSpc>
                <a:spcPts val="3558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58"/>
              </a:lnSpc>
              <a:spcBef>
                <a:spcPct val="0"/>
              </a:spcBef>
            </a:pP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Memastikan proses pengembangan mengikuti prinsip Scrum.</a:t>
            </a: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Menghilangkan hambatan yang mengganggu produktivitas tim.</a:t>
            </a: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Memfasilitasi rapat rutin dan evaluasi sprint.</a:t>
            </a: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Menjaga kolaborasi tim tetap efektif dan terkoordinasi.</a:t>
            </a:r>
          </a:p>
          <a:p>
            <a:pPr algn="l" marL="0" indent="0" lvl="0">
              <a:lnSpc>
                <a:spcPts val="355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117680" y="3559119"/>
            <a:ext cx="5783539" cy="493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8"/>
              </a:lnSpc>
              <a:spcBef>
                <a:spcPct val="0"/>
              </a:spcBef>
            </a:pPr>
            <a:r>
              <a:rPr lang="en-US" b="true" sz="257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3.Devel</a:t>
            </a:r>
            <a:r>
              <a:rPr lang="en-US" b="true" sz="2578" strike="noStrike" u="non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opment Team -  Medy,Shafli,Fariz Hadi,Ikhsan,Husni,Devan,Ian,Yusa.</a:t>
            </a:r>
          </a:p>
          <a:p>
            <a:pPr algn="l" marL="0" indent="0" lvl="0">
              <a:lnSpc>
                <a:spcPts val="3558"/>
              </a:lnSpc>
              <a:spcBef>
                <a:spcPct val="0"/>
              </a:spcBef>
            </a:pP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Terdiri dari developer, data scientist, dan UI/UX designer.</a:t>
            </a: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Mengembangkan dan membangun seluruh fitur sistem aplikasi RecognizeMe, termasuk:</a:t>
            </a:r>
          </a:p>
          <a:p>
            <a:pPr algn="l" marL="556773" indent="-278386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sz="25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Melakukan pengujian, perbaikan bug, dan dokumentasi teknis fitur.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480657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667485" y="404680"/>
            <a:ext cx="4620515" cy="1596195"/>
            <a:chOff x="0" y="0"/>
            <a:chExt cx="6160687" cy="21282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28260" cy="2128260"/>
            </a:xfrm>
            <a:custGeom>
              <a:avLst/>
              <a:gdLst/>
              <a:ahLst/>
              <a:cxnLst/>
              <a:rect r="r" b="b" t="t" l="l"/>
              <a:pathLst>
                <a:path h="2128260" w="2128260">
                  <a:moveTo>
                    <a:pt x="0" y="0"/>
                  </a:moveTo>
                  <a:lnTo>
                    <a:pt x="2128260" y="0"/>
                  </a:lnTo>
                  <a:lnTo>
                    <a:pt x="2128260" y="2128260"/>
                  </a:lnTo>
                  <a:lnTo>
                    <a:pt x="0" y="2128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2502989" y="513852"/>
              <a:ext cx="3657699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Recognice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502989" y="1194366"/>
              <a:ext cx="3401336" cy="70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4"/>
                </a:lnSpc>
              </a:pPr>
              <a:r>
                <a:rPr lang="en-US" sz="3370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DAGqC3-1bY8</dc:identifier>
  <dcterms:modified xsi:type="dcterms:W3CDTF">2011-08-01T06:04:30Z</dcterms:modified>
  <cp:revision>1</cp:revision>
  <dc:title>Blue Professional Business Project Presentation </dc:title>
</cp:coreProperties>
</file>